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9"/>
  </p:notesMasterIdLst>
  <p:handoutMasterIdLst>
    <p:handoutMasterId r:id="rId10"/>
  </p:handoutMasterIdLst>
  <p:sldIdLst>
    <p:sldId id="256" r:id="rId2"/>
    <p:sldId id="257" r:id="rId3"/>
    <p:sldId id="258" r:id="rId4"/>
    <p:sldId id="262" r:id="rId5"/>
    <p:sldId id="263" r:id="rId6"/>
    <p:sldId id="260" r:id="rId7"/>
    <p:sldId id="261" r:id="rId8"/>
  </p:sldIdLst>
  <p:sldSz cx="9144000" cy="6858000" type="screen4x3"/>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a:p>
        </p:txBody>
      </p:sp>
      <p:sp>
        <p:nvSpPr>
          <p:cNvPr id="3" name="Date Placeholder 2"/>
          <p:cNvSpPr>
            <a:spLocks noGrp="1"/>
          </p:cNvSpPr>
          <p:nvPr>
            <p:ph type="dt" sz="quarter" idx="1"/>
          </p:nvPr>
        </p:nvSpPr>
        <p:spPr>
          <a:xfrm>
            <a:off x="3963744" y="0"/>
            <a:ext cx="3032337" cy="464185"/>
          </a:xfrm>
          <a:prstGeom prst="rect">
            <a:avLst/>
          </a:prstGeom>
        </p:spPr>
        <p:txBody>
          <a:bodyPr vert="horz" lIns="93031" tIns="46516" rIns="93031" bIns="46516" rtlCol="0"/>
          <a:lstStyle>
            <a:lvl1pPr algn="r">
              <a:defRPr sz="1200"/>
            </a:lvl1pPr>
          </a:lstStyle>
          <a:p>
            <a:fld id="{FF77CCB5-A855-429D-9D8A-BBD36F906245}" type="datetimeFigureOut">
              <a:rPr lang="en-US" smtClean="0"/>
              <a:t>5/11/2011</a:t>
            </a:fld>
            <a:endParaRPr lang="en-US"/>
          </a:p>
        </p:txBody>
      </p:sp>
      <p:sp>
        <p:nvSpPr>
          <p:cNvPr id="4" name="Footer Placeholder 3"/>
          <p:cNvSpPr>
            <a:spLocks noGrp="1"/>
          </p:cNvSpPr>
          <p:nvPr>
            <p:ph type="ftr" sz="quarter" idx="2"/>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a:p>
        </p:txBody>
      </p:sp>
      <p:sp>
        <p:nvSpPr>
          <p:cNvPr id="5" name="Slide Number Placeholder 4"/>
          <p:cNvSpPr>
            <a:spLocks noGrp="1"/>
          </p:cNvSpPr>
          <p:nvPr>
            <p:ph type="sldNum" sz="quarter" idx="3"/>
          </p:nvPr>
        </p:nvSpPr>
        <p:spPr>
          <a:xfrm>
            <a:off x="3963744" y="8817904"/>
            <a:ext cx="3032337" cy="464185"/>
          </a:xfrm>
          <a:prstGeom prst="rect">
            <a:avLst/>
          </a:prstGeom>
        </p:spPr>
        <p:txBody>
          <a:bodyPr vert="horz" lIns="93031" tIns="46516" rIns="93031" bIns="46516" rtlCol="0" anchor="b"/>
          <a:lstStyle>
            <a:lvl1pPr algn="r">
              <a:defRPr sz="1200"/>
            </a:lvl1pPr>
          </a:lstStyle>
          <a:p>
            <a:fld id="{AA633F77-EC69-400B-A46B-B99C09C447F4}"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en-US"/>
          </a:p>
        </p:txBody>
      </p:sp>
      <p:sp>
        <p:nvSpPr>
          <p:cNvPr id="3" name="Date Placeholder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a:lvl1pPr>
          </a:lstStyle>
          <a:p>
            <a:fld id="{FDD3525C-7C56-433D-B287-3130E9C02C03}" type="datetimeFigureOut">
              <a:rPr lang="en-US" smtClean="0"/>
              <a:pPr/>
              <a:t>5/11/2011</a:t>
            </a:fld>
            <a:endParaRPr lang="en-US"/>
          </a:p>
        </p:txBody>
      </p:sp>
      <p:sp>
        <p:nvSpPr>
          <p:cNvPr id="4" name="Slide Image Placeholder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endParaRPr lang="en-US"/>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endParaRPr lang="en-US"/>
          </a:p>
        </p:txBody>
      </p:sp>
      <p:sp>
        <p:nvSpPr>
          <p:cNvPr id="7" name="Slide Number Placeholder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a:lvl1pPr>
          </a:lstStyle>
          <a:p>
            <a:fld id="{5792A21F-9BB7-4E8D-8796-662856071D8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792A21F-9BB7-4E8D-8796-662856071D8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Parsons</a:t>
            </a:r>
            <a:r>
              <a:rPr lang="en-US" baseline="0" dirty="0" smtClean="0"/>
              <a:t> is located in New York city and was established by one of America’s most famous impressionist artists William Merritt Chase in 1896, and the campus provides housing for fulltime students.</a:t>
            </a:r>
          </a:p>
        </p:txBody>
      </p:sp>
      <p:sp>
        <p:nvSpPr>
          <p:cNvPr id="4" name="Slide Number Placeholder 3"/>
          <p:cNvSpPr>
            <a:spLocks noGrp="1"/>
          </p:cNvSpPr>
          <p:nvPr>
            <p:ph type="sldNum" sz="quarter" idx="10"/>
          </p:nvPr>
        </p:nvSpPr>
        <p:spPr/>
        <p:txBody>
          <a:bodyPr/>
          <a:lstStyle/>
          <a:p>
            <a:fld id="{5792A21F-9BB7-4E8D-8796-662856071D8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Requirements for submitting an application</a:t>
            </a:r>
            <a:r>
              <a:rPr lang="en-US" baseline="0" dirty="0" smtClean="0"/>
              <a:t> is to fill out the online application, pay the fifty dollar non-refundable application fee, include all transcripts from high school and any other college or university you have previously attended, also you need your SAT or ACT scores, Your TOEFL (test of English as a foreign language) scores, your portfolio, and all Parsons applicants must complete the Parsons’ Challenge.</a:t>
            </a:r>
            <a:endParaRPr lang="en-US" dirty="0"/>
          </a:p>
        </p:txBody>
      </p:sp>
      <p:sp>
        <p:nvSpPr>
          <p:cNvPr id="4" name="Slide Number Placeholder 3"/>
          <p:cNvSpPr>
            <a:spLocks noGrp="1"/>
          </p:cNvSpPr>
          <p:nvPr>
            <p:ph type="sldNum" sz="quarter" idx="10"/>
          </p:nvPr>
        </p:nvSpPr>
        <p:spPr/>
        <p:txBody>
          <a:bodyPr/>
          <a:lstStyle/>
          <a:p>
            <a:fld id="{5792A21F-9BB7-4E8D-8796-662856071D8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Degree requirements for interior design:</a:t>
            </a:r>
            <a:r>
              <a:rPr lang="en-US" baseline="0" dirty="0" smtClean="0"/>
              <a:t> Freshman year: </a:t>
            </a:r>
            <a:r>
              <a:rPr lang="en-US" dirty="0" smtClean="0"/>
              <a:t>Two 6 credit classes- Critical Reading and Writing Sophomore Year: Take one of two core classes Junior Year: Global Issues in Design and Visuality in the 21</a:t>
            </a:r>
            <a:r>
              <a:rPr lang="en-US" baseline="30000" dirty="0" smtClean="0"/>
              <a:t>st</a:t>
            </a:r>
            <a:r>
              <a:rPr lang="en-US" dirty="0" smtClean="0"/>
              <a:t> Century: Culture Senior Year: Choose from a variety of seminars that go along with the individual students interests. You must also include two electives in each year.</a:t>
            </a:r>
          </a:p>
        </p:txBody>
      </p:sp>
      <p:sp>
        <p:nvSpPr>
          <p:cNvPr id="4" name="Slide Number Placeholder 3"/>
          <p:cNvSpPr>
            <a:spLocks noGrp="1"/>
          </p:cNvSpPr>
          <p:nvPr>
            <p:ph type="sldNum" sz="quarter" idx="10"/>
          </p:nvPr>
        </p:nvSpPr>
        <p:spPr/>
        <p:txBody>
          <a:bodyPr/>
          <a:lstStyle/>
          <a:p>
            <a:fld id="{5792A21F-9BB7-4E8D-8796-662856071D8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792A21F-9BB7-4E8D-8796-662856071D8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earn a BA in Interior Design it will take</a:t>
            </a:r>
            <a:r>
              <a:rPr lang="en-US" baseline="0" dirty="0" smtClean="0"/>
              <a:t> two years, two semesters in each year. There are internships available to any second year student, but they are limited depending on your major.</a:t>
            </a:r>
            <a:endParaRPr lang="en-US" dirty="0"/>
          </a:p>
        </p:txBody>
      </p:sp>
      <p:sp>
        <p:nvSpPr>
          <p:cNvPr id="4" name="Slide Number Placeholder 3"/>
          <p:cNvSpPr>
            <a:spLocks noGrp="1"/>
          </p:cNvSpPr>
          <p:nvPr>
            <p:ph type="sldNum" sz="quarter" idx="10"/>
          </p:nvPr>
        </p:nvSpPr>
        <p:spPr/>
        <p:txBody>
          <a:bodyPr/>
          <a:lstStyle/>
          <a:p>
            <a:fld id="{5792A21F-9BB7-4E8D-8796-662856071D83}"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8D1D29F-D8A3-4570-8FF3-AC7280D0BAA6}" type="datetimeFigureOut">
              <a:rPr lang="en-US" smtClean="0"/>
              <a:pPr/>
              <a:t>5/11/2011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0C24BA5-5601-4CFC-AE15-78B0B7F83C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D1D29F-D8A3-4570-8FF3-AC7280D0BAA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C24BA5-5601-4CFC-AE15-78B0B7F83C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D1D29F-D8A3-4570-8FF3-AC7280D0BAA6}"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C24BA5-5601-4CFC-AE15-78B0B7F83C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8D1D29F-D8A3-4570-8FF3-AC7280D0BAA6}" type="datetimeFigureOut">
              <a:rPr lang="en-US" smtClean="0"/>
              <a:pPr/>
              <a:t>5/11/2011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0C24BA5-5601-4CFC-AE15-78B0B7F83C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8D1D29F-D8A3-4570-8FF3-AC7280D0BAA6}" type="datetimeFigureOut">
              <a:rPr lang="en-US" smtClean="0"/>
              <a:pPr/>
              <a:t>5/11/2011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0C24BA5-5601-4CFC-AE15-78B0B7F83C78}"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8D1D29F-D8A3-4570-8FF3-AC7280D0BAA6}" type="datetimeFigureOut">
              <a:rPr lang="en-US" smtClean="0"/>
              <a:pPr/>
              <a:t>5/11/2011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0C24BA5-5601-4CFC-AE15-78B0B7F83C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8D1D29F-D8A3-4570-8FF3-AC7280D0BAA6}" type="datetimeFigureOut">
              <a:rPr lang="en-US" smtClean="0"/>
              <a:pPr/>
              <a:t>5/11/2011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0C24BA5-5601-4CFC-AE15-78B0B7F83C7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D1D29F-D8A3-4570-8FF3-AC7280D0BAA6}" type="datetimeFigureOut">
              <a:rPr lang="en-US" smtClean="0"/>
              <a:pPr/>
              <a:t>5/11/2011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C24BA5-5601-4CFC-AE15-78B0B7F83C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8D1D29F-D8A3-4570-8FF3-AC7280D0BAA6}" type="datetimeFigureOut">
              <a:rPr lang="en-US" smtClean="0"/>
              <a:pPr/>
              <a:t>5/11/2011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0C24BA5-5601-4CFC-AE15-78B0B7F83C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8D1D29F-D8A3-4570-8FF3-AC7280D0BAA6}" type="datetimeFigureOut">
              <a:rPr lang="en-US" smtClean="0"/>
              <a:pPr/>
              <a:t>5/11/2011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0C24BA5-5601-4CFC-AE15-78B0B7F83C7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8D1D29F-D8A3-4570-8FF3-AC7280D0BAA6}" type="datetimeFigureOut">
              <a:rPr lang="en-US" smtClean="0"/>
              <a:pPr/>
              <a:t>5/11/2011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0C24BA5-5601-4CFC-AE15-78B0B7F83C7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8D1D29F-D8A3-4570-8FF3-AC7280D0BAA6}" type="datetimeFigureOut">
              <a:rPr lang="en-US" smtClean="0"/>
              <a:pPr/>
              <a:t>5/11/2011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0C24BA5-5601-4CFC-AE15-78B0B7F83C7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ahoo.com/" TargetMode="External"/><Relationship Id="rId2" Type="http://schemas.openxmlformats.org/officeDocument/2006/relationships/hyperlink" Target="http://www.newschool.edu/parsons/" TargetMode="External"/><Relationship Id="rId1" Type="http://schemas.openxmlformats.org/officeDocument/2006/relationships/slideLayout" Target="../slideLayouts/slideLayout2.xml"/><Relationship Id="rId4" Type="http://schemas.openxmlformats.org/officeDocument/2006/relationships/hyperlink" Target="http://www.googl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Parsons </a:t>
            </a:r>
            <a:endParaRPr lang="en-US" dirty="0"/>
          </a:p>
        </p:txBody>
      </p:sp>
      <p:sp>
        <p:nvSpPr>
          <p:cNvPr id="3" name="Subtitle 2"/>
          <p:cNvSpPr>
            <a:spLocks noGrp="1"/>
          </p:cNvSpPr>
          <p:nvPr>
            <p:ph type="subTitle" idx="1"/>
          </p:nvPr>
        </p:nvSpPr>
        <p:spPr/>
        <p:txBody>
          <a:bodyPr/>
          <a:lstStyle/>
          <a:p>
            <a:r>
              <a:rPr lang="en-US" dirty="0" smtClean="0"/>
              <a:t>The New School for Design</a:t>
            </a:r>
            <a:endParaRPr lang="en-US" dirty="0"/>
          </a:p>
        </p:txBody>
      </p:sp>
      <p:pic>
        <p:nvPicPr>
          <p:cNvPr id="4" name="Picture 3" descr="Parsons.jpg"/>
          <p:cNvPicPr>
            <a:picLocks noChangeAspect="1"/>
          </p:cNvPicPr>
          <p:nvPr/>
        </p:nvPicPr>
        <p:blipFill>
          <a:blip r:embed="rId3" cstate="print"/>
          <a:stretch>
            <a:fillRect/>
          </a:stretch>
        </p:blipFill>
        <p:spPr>
          <a:xfrm>
            <a:off x="0" y="2948940"/>
            <a:ext cx="4343400" cy="39090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Basic Information</a:t>
            </a:r>
            <a:endParaRPr lang="en-US" sz="4400" dirty="0"/>
          </a:p>
        </p:txBody>
      </p:sp>
      <p:sp>
        <p:nvSpPr>
          <p:cNvPr id="3" name="Content Placeholder 2"/>
          <p:cNvSpPr>
            <a:spLocks noGrp="1"/>
          </p:cNvSpPr>
          <p:nvPr>
            <p:ph idx="1"/>
          </p:nvPr>
        </p:nvSpPr>
        <p:spPr/>
        <p:txBody>
          <a:bodyPr>
            <a:normAutofit/>
          </a:bodyPr>
          <a:lstStyle/>
          <a:p>
            <a:r>
              <a:rPr lang="en-US" sz="3600" dirty="0" smtClean="0">
                <a:latin typeface="+mj-lt"/>
              </a:rPr>
              <a:t>Location</a:t>
            </a:r>
          </a:p>
          <a:p>
            <a:r>
              <a:rPr lang="en-US" sz="3600" dirty="0" smtClean="0">
                <a:latin typeface="+mj-lt"/>
              </a:rPr>
              <a:t>Established</a:t>
            </a:r>
          </a:p>
          <a:p>
            <a:r>
              <a:rPr lang="en-US" sz="3600" dirty="0" smtClean="0">
                <a:latin typeface="+mj-lt"/>
              </a:rPr>
              <a:t>Housing</a:t>
            </a:r>
            <a:endParaRPr lang="en-US" sz="3600" dirty="0">
              <a:latin typeface="+mj-lt"/>
            </a:endParaRPr>
          </a:p>
        </p:txBody>
      </p:sp>
      <p:pic>
        <p:nvPicPr>
          <p:cNvPr id="5" name="Picture 4" descr="logo_parsons.jpg"/>
          <p:cNvPicPr>
            <a:picLocks noChangeAspect="1"/>
          </p:cNvPicPr>
          <p:nvPr/>
        </p:nvPicPr>
        <p:blipFill>
          <a:blip r:embed="rId3" cstate="print"/>
          <a:stretch>
            <a:fillRect/>
          </a:stretch>
        </p:blipFill>
        <p:spPr>
          <a:xfrm>
            <a:off x="6560820" y="5715000"/>
            <a:ext cx="2583180" cy="1143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Admission Requirements</a:t>
            </a:r>
            <a:endParaRPr lang="en-US" sz="4400" dirty="0"/>
          </a:p>
        </p:txBody>
      </p:sp>
      <p:sp>
        <p:nvSpPr>
          <p:cNvPr id="3" name="Content Placeholder 2"/>
          <p:cNvSpPr>
            <a:spLocks noGrp="1"/>
          </p:cNvSpPr>
          <p:nvPr>
            <p:ph idx="1"/>
          </p:nvPr>
        </p:nvSpPr>
        <p:spPr/>
        <p:txBody>
          <a:bodyPr/>
          <a:lstStyle/>
          <a:p>
            <a:r>
              <a:rPr lang="en-US" dirty="0" smtClean="0"/>
              <a:t>Online application</a:t>
            </a:r>
          </a:p>
          <a:p>
            <a:r>
              <a:rPr lang="en-US" dirty="0" smtClean="0"/>
              <a:t>Application fee</a:t>
            </a:r>
          </a:p>
          <a:p>
            <a:r>
              <a:rPr lang="en-US" dirty="0" smtClean="0"/>
              <a:t>Transcripts</a:t>
            </a:r>
          </a:p>
          <a:p>
            <a:r>
              <a:rPr lang="en-US" dirty="0" smtClean="0"/>
              <a:t>Testing scores</a:t>
            </a:r>
          </a:p>
          <a:p>
            <a:r>
              <a:rPr lang="en-US" dirty="0" smtClean="0"/>
              <a:t>Portfolio</a:t>
            </a:r>
          </a:p>
          <a:p>
            <a:r>
              <a:rPr lang="en-US" dirty="0" smtClean="0"/>
              <a:t>Parsons’ challenge</a:t>
            </a:r>
          </a:p>
          <a:p>
            <a:endParaRPr lang="en-US" dirty="0"/>
          </a:p>
        </p:txBody>
      </p:sp>
      <p:pic>
        <p:nvPicPr>
          <p:cNvPr id="4" name="Picture 3" descr="application form.jpg"/>
          <p:cNvPicPr>
            <a:picLocks noChangeAspect="1"/>
          </p:cNvPicPr>
          <p:nvPr/>
        </p:nvPicPr>
        <p:blipFill>
          <a:blip r:embed="rId3" cstate="print"/>
          <a:stretch>
            <a:fillRect/>
          </a:stretch>
        </p:blipFill>
        <p:spPr>
          <a:xfrm>
            <a:off x="6096000" y="5096659"/>
            <a:ext cx="3048000" cy="176134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Degree Requirements</a:t>
            </a:r>
            <a:endParaRPr lang="en-US" sz="4400" dirty="0"/>
          </a:p>
        </p:txBody>
      </p:sp>
      <p:sp>
        <p:nvSpPr>
          <p:cNvPr id="3" name="Content Placeholder 2"/>
          <p:cNvSpPr>
            <a:spLocks noGrp="1"/>
          </p:cNvSpPr>
          <p:nvPr>
            <p:ph idx="1"/>
          </p:nvPr>
        </p:nvSpPr>
        <p:spPr/>
        <p:txBody>
          <a:bodyPr>
            <a:normAutofit/>
          </a:bodyPr>
          <a:lstStyle/>
          <a:p>
            <a:r>
              <a:rPr lang="en-US" sz="3600" dirty="0" smtClean="0">
                <a:latin typeface="+mj-lt"/>
              </a:rPr>
              <a:t>Freshman Year</a:t>
            </a:r>
          </a:p>
          <a:p>
            <a:r>
              <a:rPr lang="en-US" sz="3600" dirty="0" smtClean="0">
                <a:latin typeface="+mj-lt"/>
              </a:rPr>
              <a:t>Sophomore Year</a:t>
            </a:r>
          </a:p>
          <a:p>
            <a:r>
              <a:rPr lang="en-US" sz="3600" dirty="0" smtClean="0">
                <a:latin typeface="+mj-lt"/>
              </a:rPr>
              <a:t>Junior Year</a:t>
            </a:r>
          </a:p>
          <a:p>
            <a:r>
              <a:rPr lang="en-US" sz="3600" dirty="0" smtClean="0">
                <a:latin typeface="+mj-lt"/>
              </a:rPr>
              <a:t>Senior Year</a:t>
            </a:r>
            <a:endParaRPr lang="en-US" sz="3600" dirty="0">
              <a:latin typeface="+mj-lt"/>
            </a:endParaRPr>
          </a:p>
        </p:txBody>
      </p:sp>
      <p:pic>
        <p:nvPicPr>
          <p:cNvPr id="4" name="Picture 3" descr="graduation-cap-clip-art-201.jpg"/>
          <p:cNvPicPr>
            <a:picLocks noChangeAspect="1"/>
          </p:cNvPicPr>
          <p:nvPr/>
        </p:nvPicPr>
        <p:blipFill>
          <a:blip r:embed="rId3" cstate="print"/>
          <a:stretch>
            <a:fillRect/>
          </a:stretch>
        </p:blipFill>
        <p:spPr>
          <a:xfrm>
            <a:off x="7162800" y="5105400"/>
            <a:ext cx="1981200" cy="1752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ashion-Design-Sketch-03.jpg"/>
          <p:cNvPicPr>
            <a:picLocks noChangeAspect="1"/>
          </p:cNvPicPr>
          <p:nvPr/>
        </p:nvPicPr>
        <p:blipFill>
          <a:blip r:embed="rId3" cstate="print"/>
          <a:stretch>
            <a:fillRect/>
          </a:stretch>
        </p:blipFill>
        <p:spPr>
          <a:xfrm>
            <a:off x="7315200" y="3505200"/>
            <a:ext cx="1828800" cy="3352800"/>
          </a:xfrm>
          <a:prstGeom prst="rect">
            <a:avLst/>
          </a:prstGeom>
        </p:spPr>
      </p:pic>
      <p:sp>
        <p:nvSpPr>
          <p:cNvPr id="2" name="Title 1"/>
          <p:cNvSpPr>
            <a:spLocks noGrp="1"/>
          </p:cNvSpPr>
          <p:nvPr>
            <p:ph type="title"/>
          </p:nvPr>
        </p:nvSpPr>
        <p:spPr/>
        <p:txBody>
          <a:bodyPr>
            <a:normAutofit/>
          </a:bodyPr>
          <a:lstStyle/>
          <a:p>
            <a:r>
              <a:rPr lang="en-US" sz="4400" dirty="0" smtClean="0"/>
              <a:t>Electives</a:t>
            </a:r>
            <a:endParaRPr lang="en-US" sz="4400" dirty="0"/>
          </a:p>
        </p:txBody>
      </p:sp>
      <p:sp>
        <p:nvSpPr>
          <p:cNvPr id="3" name="Content Placeholder 2"/>
          <p:cNvSpPr>
            <a:spLocks noGrp="1"/>
          </p:cNvSpPr>
          <p:nvPr>
            <p:ph idx="1"/>
          </p:nvPr>
        </p:nvSpPr>
        <p:spPr/>
        <p:txBody>
          <a:bodyPr>
            <a:normAutofit/>
          </a:bodyPr>
          <a:lstStyle/>
          <a:p>
            <a:r>
              <a:rPr lang="en-US" sz="3600" dirty="0" smtClean="0"/>
              <a:t>Design Studies</a:t>
            </a:r>
          </a:p>
          <a:p>
            <a:r>
              <a:rPr lang="en-US" sz="3600" dirty="0" smtClean="0"/>
              <a:t>Fashion Studies</a:t>
            </a:r>
          </a:p>
          <a:p>
            <a:r>
              <a:rPr lang="en-US" sz="3600" dirty="0" smtClean="0"/>
              <a:t>Visual Culture Studies</a:t>
            </a:r>
          </a:p>
          <a:p>
            <a:r>
              <a:rPr lang="en-US" sz="3600" dirty="0" smtClean="0"/>
              <a:t>Spatial Design Studies</a:t>
            </a:r>
          </a:p>
          <a:p>
            <a:r>
              <a:rPr lang="en-US" sz="3600" dirty="0" smtClean="0"/>
              <a:t>Art History</a:t>
            </a:r>
          </a:p>
          <a:p>
            <a:r>
              <a:rPr lang="en-US" sz="3600" i="1" dirty="0" smtClean="0"/>
              <a:t>Art and Design </a:t>
            </a:r>
            <a:r>
              <a:rPr lang="en-US" sz="3600" i="1" dirty="0" smtClean="0"/>
              <a:t>Criticism and </a:t>
            </a:r>
            <a:r>
              <a:rPr lang="en-US" sz="3600" i="1" dirty="0" smtClean="0"/>
              <a:t>Writing</a:t>
            </a:r>
            <a:endParaRPr lang="en-US"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Program Length and Internships</a:t>
            </a:r>
            <a:endParaRPr lang="en-US" sz="3600" dirty="0"/>
          </a:p>
        </p:txBody>
      </p:sp>
      <p:sp>
        <p:nvSpPr>
          <p:cNvPr id="3" name="Content Placeholder 2"/>
          <p:cNvSpPr>
            <a:spLocks noGrp="1"/>
          </p:cNvSpPr>
          <p:nvPr>
            <p:ph idx="1"/>
          </p:nvPr>
        </p:nvSpPr>
        <p:spPr/>
        <p:txBody>
          <a:bodyPr>
            <a:normAutofit/>
          </a:bodyPr>
          <a:lstStyle/>
          <a:p>
            <a:r>
              <a:rPr lang="en-US" sz="3600" dirty="0" smtClean="0">
                <a:latin typeface="+mj-lt"/>
              </a:rPr>
              <a:t>Two years</a:t>
            </a:r>
          </a:p>
          <a:p>
            <a:endParaRPr lang="en-US" sz="3600" dirty="0" smtClean="0">
              <a:latin typeface="+mj-lt"/>
            </a:endParaRPr>
          </a:p>
          <a:p>
            <a:r>
              <a:rPr lang="en-US" sz="3600" dirty="0" smtClean="0">
                <a:latin typeface="+mj-lt"/>
              </a:rPr>
              <a:t>Internships are available</a:t>
            </a:r>
            <a:endParaRPr lang="en-US" sz="3600" dirty="0">
              <a:latin typeface="+mj-lt"/>
            </a:endParaRPr>
          </a:p>
        </p:txBody>
      </p:sp>
      <p:pic>
        <p:nvPicPr>
          <p:cNvPr id="4" name="Picture 3" descr="portfolio.jpg"/>
          <p:cNvPicPr>
            <a:picLocks noChangeAspect="1"/>
          </p:cNvPicPr>
          <p:nvPr/>
        </p:nvPicPr>
        <p:blipFill>
          <a:blip r:embed="rId3" cstate="print"/>
          <a:stretch>
            <a:fillRect/>
          </a:stretch>
        </p:blipFill>
        <p:spPr>
          <a:xfrm>
            <a:off x="4724400" y="3962400"/>
            <a:ext cx="4419600" cy="28956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Sources</a:t>
            </a:r>
            <a:endParaRPr lang="en-US" sz="3200" dirty="0"/>
          </a:p>
        </p:txBody>
      </p:sp>
      <p:sp>
        <p:nvSpPr>
          <p:cNvPr id="3" name="Content Placeholder 2"/>
          <p:cNvSpPr>
            <a:spLocks noGrp="1"/>
          </p:cNvSpPr>
          <p:nvPr>
            <p:ph idx="1"/>
          </p:nvPr>
        </p:nvSpPr>
        <p:spPr/>
        <p:txBody>
          <a:bodyPr>
            <a:normAutofit/>
          </a:bodyPr>
          <a:lstStyle/>
          <a:p>
            <a:r>
              <a:rPr lang="en-US" sz="2400" dirty="0" smtClean="0">
                <a:hlinkClick r:id="rId2"/>
              </a:rPr>
              <a:t>http://www.newschool.edu/parsons/</a:t>
            </a:r>
            <a:endParaRPr lang="en-US" sz="2400" dirty="0" smtClean="0"/>
          </a:p>
          <a:p>
            <a:endParaRPr lang="en-US" sz="2400" dirty="0" smtClean="0"/>
          </a:p>
          <a:p>
            <a:r>
              <a:rPr lang="en-US" sz="2400" dirty="0" smtClean="0">
                <a:hlinkClick r:id="rId3"/>
              </a:rPr>
              <a:t>www.yahoo.com</a:t>
            </a:r>
            <a:endParaRPr lang="en-US" sz="2400" dirty="0" smtClean="0"/>
          </a:p>
          <a:p>
            <a:endParaRPr lang="en-US" sz="2400" dirty="0" smtClean="0"/>
          </a:p>
          <a:p>
            <a:r>
              <a:rPr lang="en-US" sz="2400" dirty="0" smtClean="0">
                <a:hlinkClick r:id="rId4"/>
              </a:rPr>
              <a:t>www.google.com</a:t>
            </a:r>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2">
      <a:dk1>
        <a:srgbClr val="0C0C0C"/>
      </a:dk1>
      <a:lt1>
        <a:sysClr val="window" lastClr="FFFFFF"/>
      </a:lt1>
      <a:dk2>
        <a:srgbClr val="666666"/>
      </a:dk2>
      <a:lt2>
        <a:srgbClr val="D2D2D2"/>
      </a:lt2>
      <a:accent1>
        <a:srgbClr val="AD2744"/>
      </a:accent1>
      <a:accent2>
        <a:srgbClr val="C8004C"/>
      </a:accent2>
      <a:accent3>
        <a:srgbClr val="8B1125"/>
      </a:accent3>
      <a:accent4>
        <a:srgbClr val="730D34"/>
      </a:accent4>
      <a:accent5>
        <a:srgbClr val="AD2744"/>
      </a:accent5>
      <a:accent6>
        <a:srgbClr val="FF0000"/>
      </a:accent6>
      <a:hlink>
        <a:srgbClr val="FFFFFF"/>
      </a:hlink>
      <a:folHlink>
        <a:srgbClr val="AD2744"/>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235</TotalTime>
  <Words>289</Words>
  <Application>Microsoft Office PowerPoint</Application>
  <PresentationFormat>On-screen Show (4:3)</PresentationFormat>
  <Paragraphs>45</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Parsons </vt:lpstr>
      <vt:lpstr>Basic Information</vt:lpstr>
      <vt:lpstr>Admission Requirements</vt:lpstr>
      <vt:lpstr>Degree Requirements</vt:lpstr>
      <vt:lpstr>Electives</vt:lpstr>
      <vt:lpstr>Program Length and Internships</vt:lpstr>
      <vt:lpstr>Sources</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Parsons </dc:title>
  <dc:creator>MFisher</dc:creator>
  <cp:lastModifiedBy>MFisher</cp:lastModifiedBy>
  <cp:revision>14</cp:revision>
  <dcterms:created xsi:type="dcterms:W3CDTF">2011-05-10T15:59:29Z</dcterms:created>
  <dcterms:modified xsi:type="dcterms:W3CDTF">2011-05-11T16:13:06Z</dcterms:modified>
</cp:coreProperties>
</file>